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073902" y="9589719"/>
            <a:ext cx="155765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47260" y="9589719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60"/>
            <a:ext cx="2058035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Applied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b="1" i="1">
                <a:latin typeface="Calibri"/>
                <a:cs typeface="Calibri"/>
              </a:rPr>
              <a:t>Computer </a:t>
            </a:r>
            <a:r>
              <a:rPr dirty="0" sz="1100" spc="-5" b="1" i="1">
                <a:latin typeface="Calibri"/>
                <a:cs typeface="Calibri"/>
              </a:rPr>
              <a:t>engineering</a:t>
            </a:r>
            <a:r>
              <a:rPr dirty="0" sz="1100" spc="-4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Department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3694" y="599948"/>
            <a:ext cx="7988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lecture</a:t>
            </a:r>
            <a:r>
              <a:rPr dirty="0" sz="1100" spc="-55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Seven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304" y="772668"/>
            <a:ext cx="5575935" cy="0"/>
          </a:xfrm>
          <a:custGeom>
            <a:avLst/>
            <a:gdLst/>
            <a:ahLst/>
            <a:cxnLst/>
            <a:rect l="l" t="t" r="r" b="b"/>
            <a:pathLst>
              <a:path w="5575934" h="0">
                <a:moveTo>
                  <a:pt x="0" y="0"/>
                </a:moveTo>
                <a:lnTo>
                  <a:pt x="557568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59153" y="712368"/>
            <a:ext cx="5387975" cy="1793239"/>
          </a:xfrm>
          <a:prstGeom prst="rect">
            <a:avLst/>
          </a:prstGeom>
        </p:spPr>
        <p:txBody>
          <a:bodyPr wrap="square" lIns="0" tIns="189230" rIns="0" bIns="0" rtlCol="0" vert="horz">
            <a:spAutoFit/>
          </a:bodyPr>
          <a:lstStyle/>
          <a:p>
            <a:pPr marL="2145030">
              <a:lnSpc>
                <a:spcPct val="100000"/>
              </a:lnSpc>
              <a:spcBef>
                <a:spcPts val="1490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Alternating</a:t>
            </a:r>
            <a:r>
              <a:rPr dirty="0" u="heavy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Series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sz="2200" spc="-1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series:</a:t>
            </a:r>
            <a:endParaRPr sz="2200">
              <a:latin typeface="Calibri"/>
              <a:cs typeface="Calibri"/>
            </a:endParaRPr>
          </a:p>
          <a:p>
            <a:pPr marL="749935">
              <a:lnSpc>
                <a:spcPct val="100000"/>
              </a:lnSpc>
              <a:spcBef>
                <a:spcPts val="1025"/>
              </a:spcBef>
            </a:pPr>
            <a:r>
              <a:rPr dirty="0" sz="1450" spc="105">
                <a:latin typeface="Cambria Math"/>
                <a:cs typeface="Cambria Math"/>
              </a:rPr>
              <a:t>∞</a:t>
            </a:r>
            <a:endParaRPr sz="1450">
              <a:latin typeface="Cambria Math"/>
              <a:cs typeface="Cambria Math"/>
            </a:endParaRPr>
          </a:p>
          <a:p>
            <a:pPr marL="668020">
              <a:lnSpc>
                <a:spcPct val="100000"/>
              </a:lnSpc>
              <a:spcBef>
                <a:spcPts val="685"/>
              </a:spcBef>
            </a:pPr>
            <a:r>
              <a:rPr dirty="0" sz="2000" spc="240">
                <a:latin typeface="Cambria Math"/>
                <a:cs typeface="Cambria Math"/>
              </a:rPr>
              <a:t>∑</a:t>
            </a:r>
            <a:r>
              <a:rPr dirty="0" baseline="2777" sz="3000" spc="359">
                <a:latin typeface="Cambria Math"/>
                <a:cs typeface="Cambria Math"/>
              </a:rPr>
              <a:t>(</a:t>
            </a:r>
            <a:r>
              <a:rPr dirty="0" sz="2000" spc="240">
                <a:latin typeface="Cambria Math"/>
                <a:cs typeface="Cambria Math"/>
              </a:rPr>
              <a:t>−1</a:t>
            </a:r>
            <a:r>
              <a:rPr dirty="0" baseline="2777" sz="3000" spc="359">
                <a:latin typeface="Cambria Math"/>
                <a:cs typeface="Cambria Math"/>
              </a:rPr>
              <a:t>)</a:t>
            </a:r>
            <a:r>
              <a:rPr dirty="0" baseline="28735" sz="2175" spc="359">
                <a:latin typeface="Cambria Math"/>
                <a:cs typeface="Cambria Math"/>
              </a:rPr>
              <a:t>𝑛 </a:t>
            </a:r>
            <a:r>
              <a:rPr dirty="0" sz="2000" spc="50">
                <a:latin typeface="Cambria Math"/>
                <a:cs typeface="Cambria Math"/>
              </a:rPr>
              <a:t>𝑎</a:t>
            </a:r>
            <a:r>
              <a:rPr dirty="0" baseline="-15325" sz="2175" spc="75">
                <a:latin typeface="Cambria Math"/>
                <a:cs typeface="Cambria Math"/>
              </a:rPr>
              <a:t>𝑛 </a:t>
            </a:r>
            <a:r>
              <a:rPr dirty="0" sz="2000">
                <a:latin typeface="Cambria Math"/>
                <a:cs typeface="Cambria Math"/>
              </a:rPr>
              <a:t>= </a:t>
            </a:r>
            <a:r>
              <a:rPr dirty="0" sz="2000" spc="15">
                <a:latin typeface="Cambria Math"/>
                <a:cs typeface="Cambria Math"/>
              </a:rPr>
              <a:t>𝑎</a:t>
            </a:r>
            <a:r>
              <a:rPr dirty="0" baseline="-15325" sz="2175" spc="22">
                <a:latin typeface="Cambria Math"/>
                <a:cs typeface="Cambria Math"/>
              </a:rPr>
              <a:t>0 </a:t>
            </a:r>
            <a:r>
              <a:rPr dirty="0" sz="2000">
                <a:latin typeface="Cambria Math"/>
                <a:cs typeface="Cambria Math"/>
              </a:rPr>
              <a:t>− </a:t>
            </a:r>
            <a:r>
              <a:rPr dirty="0" sz="2000" spc="-10">
                <a:latin typeface="Cambria Math"/>
                <a:cs typeface="Cambria Math"/>
              </a:rPr>
              <a:t>𝑎</a:t>
            </a:r>
            <a:r>
              <a:rPr dirty="0" baseline="-15325" sz="2175" spc="-15">
                <a:latin typeface="Cambria Math"/>
                <a:cs typeface="Cambria Math"/>
              </a:rPr>
              <a:t>1 </a:t>
            </a:r>
            <a:r>
              <a:rPr dirty="0" sz="2000">
                <a:latin typeface="Cambria Math"/>
                <a:cs typeface="Cambria Math"/>
              </a:rPr>
              <a:t>+ </a:t>
            </a:r>
            <a:r>
              <a:rPr dirty="0" sz="2000" spc="15">
                <a:latin typeface="Cambria Math"/>
                <a:cs typeface="Cambria Math"/>
              </a:rPr>
              <a:t>𝑎</a:t>
            </a:r>
            <a:r>
              <a:rPr dirty="0" baseline="-15325" sz="2175" spc="22">
                <a:latin typeface="Cambria Math"/>
                <a:cs typeface="Cambria Math"/>
              </a:rPr>
              <a:t>2 </a:t>
            </a:r>
            <a:r>
              <a:rPr dirty="0" sz="2000">
                <a:latin typeface="Cambria Math"/>
                <a:cs typeface="Cambria Math"/>
              </a:rPr>
              <a:t>− </a:t>
            </a:r>
            <a:r>
              <a:rPr dirty="0" sz="2000" spc="15">
                <a:latin typeface="Cambria Math"/>
                <a:cs typeface="Cambria Math"/>
              </a:rPr>
              <a:t>𝑎</a:t>
            </a:r>
            <a:r>
              <a:rPr dirty="0" baseline="-15325" sz="2175" spc="22">
                <a:latin typeface="Cambria Math"/>
                <a:cs typeface="Cambria Math"/>
              </a:rPr>
              <a:t>3 </a:t>
            </a:r>
            <a:r>
              <a:rPr dirty="0" sz="2000">
                <a:latin typeface="Cambria Math"/>
                <a:cs typeface="Cambria Math"/>
              </a:rPr>
              <a:t>+ </a:t>
            </a:r>
            <a:r>
              <a:rPr dirty="0" sz="2000" spc="15">
                <a:latin typeface="Cambria Math"/>
                <a:cs typeface="Cambria Math"/>
              </a:rPr>
              <a:t>𝑎</a:t>
            </a:r>
            <a:r>
              <a:rPr dirty="0" baseline="-15325" sz="2175" spc="22">
                <a:latin typeface="Cambria Math"/>
                <a:cs typeface="Cambria Math"/>
              </a:rPr>
              <a:t>4</a:t>
            </a:r>
            <a:r>
              <a:rPr dirty="0" baseline="-15325" sz="2175" spc="457">
                <a:latin typeface="Cambria Math"/>
                <a:cs typeface="Cambria Math"/>
              </a:rPr>
              <a:t> </a:t>
            </a:r>
            <a:r>
              <a:rPr dirty="0" sz="2000">
                <a:latin typeface="Cambria Math"/>
                <a:cs typeface="Cambria Math"/>
              </a:rPr>
              <a:t>− ⋯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2496553"/>
            <a:ext cx="1767205" cy="72517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R="82550">
              <a:lnSpc>
                <a:spcPct val="100000"/>
              </a:lnSpc>
              <a:spcBef>
                <a:spcPts val="675"/>
              </a:spcBef>
            </a:pPr>
            <a:r>
              <a:rPr dirty="0" sz="1450" spc="45">
                <a:latin typeface="Cambria Math"/>
                <a:cs typeface="Cambria Math"/>
              </a:rPr>
              <a:t>𝑛=0</a:t>
            </a:r>
            <a:endParaRPr sz="14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dirty="0" sz="2000" spc="-5">
                <a:latin typeface="Cambria Math"/>
                <a:cs typeface="Cambria Math"/>
              </a:rPr>
              <a:t>(−1) </a:t>
            </a:r>
            <a:r>
              <a:rPr dirty="0" sz="2000">
                <a:latin typeface="Cambria Math"/>
                <a:cs typeface="Cambria Math"/>
              </a:rPr>
              <a:t>=</a:t>
            </a:r>
            <a:r>
              <a:rPr dirty="0" sz="2000" spc="175">
                <a:latin typeface="Cambria Math"/>
                <a:cs typeface="Cambria Math"/>
              </a:rPr>
              <a:t> </a:t>
            </a:r>
            <a:r>
              <a:rPr dirty="0" sz="2000">
                <a:latin typeface="Cambria Math"/>
                <a:cs typeface="Cambria Math"/>
              </a:rPr>
              <a:t>cos(𝑛𝜋)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3851275"/>
            <a:ext cx="6303645" cy="1135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2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dirty="0" u="heavy" sz="22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Convergence </a:t>
            </a:r>
            <a:r>
              <a:rPr dirty="0" u="heavy" sz="22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Test </a:t>
            </a:r>
            <a:r>
              <a:rPr dirty="0" u="heavy" sz="22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Alternating</a:t>
            </a:r>
            <a:r>
              <a:rPr dirty="0" u="heavy" sz="2200" spc="2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2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Series</a:t>
            </a:r>
            <a:endParaRPr sz="2200">
              <a:latin typeface="Calibri"/>
              <a:cs typeface="Calibri"/>
            </a:endParaRPr>
          </a:p>
          <a:p>
            <a:pPr marL="469900" marR="5080" indent="-228600">
              <a:lnSpc>
                <a:spcPct val="116700"/>
              </a:lnSpc>
              <a:spcBef>
                <a:spcPts val="1060"/>
              </a:spcBef>
            </a:pPr>
            <a:r>
              <a:rPr dirty="0" sz="1800" spc="-5">
                <a:latin typeface="Calibri"/>
                <a:cs typeface="Calibri"/>
              </a:rPr>
              <a:t>1. </a:t>
            </a:r>
            <a:r>
              <a:rPr dirty="0" sz="1800">
                <a:latin typeface="Calibri"/>
                <a:cs typeface="Calibri"/>
              </a:rPr>
              <a:t>take the </a:t>
            </a:r>
            <a:r>
              <a:rPr dirty="0" sz="1800" spc="-5">
                <a:latin typeface="Calibri"/>
                <a:cs typeface="Calibri"/>
              </a:rPr>
              <a:t>absolute </a:t>
            </a:r>
            <a:r>
              <a:rPr dirty="0" sz="1800">
                <a:latin typeface="Calibri"/>
                <a:cs typeface="Calibri"/>
              </a:rPr>
              <a:t>value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nth </a:t>
            </a:r>
            <a:r>
              <a:rPr dirty="0" sz="1800">
                <a:latin typeface="Calibri"/>
                <a:cs typeface="Calibri"/>
              </a:rPr>
              <a:t>term </a:t>
            </a:r>
            <a:r>
              <a:rPr dirty="0" sz="1800" spc="-1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use </a:t>
            </a:r>
            <a:r>
              <a:rPr dirty="0" sz="1800">
                <a:latin typeface="Calibri"/>
                <a:cs typeface="Calibri"/>
              </a:rPr>
              <a:t>tests </a:t>
            </a:r>
            <a:r>
              <a:rPr dirty="0" sz="1800" spc="-5">
                <a:latin typeface="Calibri"/>
                <a:cs typeface="Calibri"/>
              </a:rPr>
              <a:t>methods 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check it.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753" y="5007990"/>
            <a:ext cx="1573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2. </a:t>
            </a:r>
            <a:r>
              <a:rPr dirty="0" sz="1800">
                <a:latin typeface="Calibri"/>
                <a:cs typeface="Calibri"/>
              </a:rPr>
              <a:t>If </a:t>
            </a:r>
            <a:r>
              <a:rPr dirty="0" sz="1800" spc="-5">
                <a:latin typeface="Calibri"/>
                <a:cs typeface="Calibri"/>
              </a:rPr>
              <a:t>|a</a:t>
            </a:r>
            <a:r>
              <a:rPr dirty="0" baseline="-9661" sz="1725" spc="-7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| 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conv.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5282564"/>
            <a:ext cx="4384675" cy="169291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926465" marR="1378585" indent="-457200">
              <a:lnSpc>
                <a:spcPts val="2520"/>
              </a:lnSpc>
              <a:spcBef>
                <a:spcPts val="244"/>
              </a:spcBef>
              <a:buAutoNum type="arabicPeriod" startAt="3"/>
              <a:tabLst>
                <a:tab pos="698500" algn="l"/>
              </a:tabLst>
            </a:pPr>
            <a:r>
              <a:rPr dirty="0" sz="1800">
                <a:latin typeface="Calibri"/>
                <a:cs typeface="Calibri"/>
              </a:rPr>
              <a:t>If </a:t>
            </a:r>
            <a:r>
              <a:rPr dirty="0" sz="1800" spc="-5">
                <a:latin typeface="Calibri"/>
                <a:cs typeface="Calibri"/>
              </a:rPr>
              <a:t>|a</a:t>
            </a:r>
            <a:r>
              <a:rPr dirty="0" baseline="-9661" sz="1725" spc="-7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| </a:t>
            </a:r>
            <a:r>
              <a:rPr dirty="0" sz="1800">
                <a:latin typeface="Calibri"/>
                <a:cs typeface="Calibri"/>
              </a:rPr>
              <a:t>is </a:t>
            </a:r>
            <a:r>
              <a:rPr dirty="0" sz="1800" spc="-5">
                <a:latin typeface="Calibri"/>
                <a:cs typeface="Calibri"/>
              </a:rPr>
              <a:t>Div., </a:t>
            </a:r>
            <a:r>
              <a:rPr dirty="0" sz="1800">
                <a:latin typeface="Calibri"/>
                <a:cs typeface="Calibri"/>
              </a:rPr>
              <a:t>then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check  </a:t>
            </a:r>
            <a:r>
              <a:rPr dirty="0" sz="1800" spc="-5">
                <a:latin typeface="Calibri"/>
                <a:cs typeface="Calibri"/>
              </a:rPr>
              <a:t>1) </a:t>
            </a:r>
            <a:r>
              <a:rPr dirty="0" sz="1600" spc="-10">
                <a:latin typeface="Cambria Math"/>
                <a:cs typeface="Cambria Math"/>
              </a:rPr>
              <a:t>lim</a:t>
            </a:r>
            <a:r>
              <a:rPr dirty="0" sz="1600" spc="3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𝑎</a:t>
            </a:r>
            <a:r>
              <a:rPr dirty="0" baseline="-14492" sz="1725" spc="60">
                <a:latin typeface="Cambria Math"/>
                <a:cs typeface="Cambria Math"/>
              </a:rPr>
              <a:t>𝑛</a:t>
            </a:r>
            <a:r>
              <a:rPr dirty="0" sz="1800" spc="40">
                <a:latin typeface="Calibri"/>
                <a:cs typeface="Calibri"/>
              </a:rPr>
              <a:t>=0</a:t>
            </a:r>
            <a:endParaRPr sz="1800">
              <a:latin typeface="Calibri"/>
              <a:cs typeface="Calibri"/>
            </a:endParaRPr>
          </a:p>
          <a:p>
            <a:pPr marL="1155065">
              <a:lnSpc>
                <a:spcPts val="700"/>
              </a:lnSpc>
            </a:pPr>
            <a:r>
              <a:rPr dirty="0" sz="1150" spc="60">
                <a:latin typeface="Cambria Math"/>
                <a:cs typeface="Cambria Math"/>
              </a:rPr>
              <a:t>𝑛→∞</a:t>
            </a:r>
            <a:endParaRPr sz="1150">
              <a:latin typeface="Cambria Math"/>
              <a:cs typeface="Cambria Math"/>
            </a:endParaRPr>
          </a:p>
          <a:p>
            <a:pPr lvl="1" marL="1155065" indent="-228600">
              <a:lnSpc>
                <a:spcPct val="100000"/>
              </a:lnSpc>
              <a:spcBef>
                <a:spcPts val="30"/>
              </a:spcBef>
              <a:buAutoNum type="arabicParenR" startAt="2"/>
              <a:tabLst>
                <a:tab pos="1155700" algn="l"/>
              </a:tabLst>
            </a:pP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series </a:t>
            </a:r>
            <a:r>
              <a:rPr dirty="0" sz="1800">
                <a:latin typeface="Calibri"/>
                <a:cs typeface="Calibri"/>
              </a:rPr>
              <a:t>is </a:t>
            </a:r>
            <a:r>
              <a:rPr dirty="0" sz="1800" spc="-5">
                <a:latin typeface="Calibri"/>
                <a:cs typeface="Calibri"/>
              </a:rPr>
              <a:t>decreasing.</a:t>
            </a:r>
            <a:endParaRPr sz="1800">
              <a:latin typeface="Calibri"/>
              <a:cs typeface="Calibri"/>
            </a:endParaRPr>
          </a:p>
          <a:p>
            <a:pPr lvl="1" marL="12700" marR="5080" indent="913765">
              <a:lnSpc>
                <a:spcPts val="2530"/>
              </a:lnSpc>
              <a:spcBef>
                <a:spcPts val="140"/>
              </a:spcBef>
              <a:buAutoNum type="arabicParenR" startAt="2"/>
              <a:tabLst>
                <a:tab pos="1155700" algn="l"/>
              </a:tabLst>
            </a:pPr>
            <a:r>
              <a:rPr dirty="0" sz="1800">
                <a:latin typeface="Calibri"/>
                <a:cs typeface="Calibri"/>
              </a:rPr>
              <a:t>All terms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series </a:t>
            </a:r>
            <a:r>
              <a:rPr dirty="0" sz="1800">
                <a:latin typeface="Calibri"/>
                <a:cs typeface="Calibri"/>
              </a:rPr>
              <a:t>are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positive.  (conditionally Conv.)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332" y="7367778"/>
            <a:ext cx="762635" cy="462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</a:t>
            </a:r>
            <a:r>
              <a:rPr dirty="0" u="heavy" sz="1800" spc="-2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(1):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ts val="1420"/>
              </a:lnSpc>
            </a:pP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3" y="8237981"/>
            <a:ext cx="3511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85">
                <a:latin typeface="Cambria Math"/>
                <a:cs typeface="Cambria Math"/>
              </a:rPr>
              <a:t>𝑛</a:t>
            </a:r>
            <a:r>
              <a:rPr dirty="0" sz="1300" spc="-25">
                <a:latin typeface="Cambria Math"/>
                <a:cs typeface="Cambria Math"/>
              </a:rPr>
              <a:t>=</a:t>
            </a:r>
            <a:r>
              <a:rPr dirty="0" sz="1300" spc="3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2451" y="7709154"/>
            <a:ext cx="511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543" sz="2700" spc="-7">
                <a:latin typeface="Cambria Math"/>
                <a:cs typeface="Cambria Math"/>
              </a:rPr>
              <a:t>(</a:t>
            </a:r>
            <a:r>
              <a:rPr dirty="0" sz="1800" spc="35">
                <a:latin typeface="Cambria Math"/>
                <a:cs typeface="Cambria Math"/>
              </a:rPr>
              <a:t>𝑛</a:t>
            </a:r>
            <a:r>
              <a:rPr dirty="0" sz="1800">
                <a:latin typeface="Cambria Math"/>
                <a:cs typeface="Cambria Math"/>
              </a:rPr>
              <a:t>!</a:t>
            </a:r>
            <a:r>
              <a:rPr dirty="0" baseline="1543" sz="2700" spc="-7">
                <a:latin typeface="Cambria Math"/>
                <a:cs typeface="Cambria Math"/>
              </a:rPr>
              <a:t>)</a:t>
            </a:r>
            <a:r>
              <a:rPr dirty="0" baseline="27777" sz="1950" spc="44">
                <a:latin typeface="Cambria Math"/>
                <a:cs typeface="Cambria Math"/>
              </a:rPr>
              <a:t>2</a:t>
            </a:r>
            <a:endParaRPr baseline="27777" sz="19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9822" y="7882890"/>
            <a:ext cx="17538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60">
                <a:latin typeface="Cambria Math"/>
                <a:cs typeface="Cambria Math"/>
              </a:rPr>
              <a:t>∑</a:t>
            </a:r>
            <a:r>
              <a:rPr dirty="0" baseline="1543" sz="2700" spc="240">
                <a:latin typeface="Cambria Math"/>
                <a:cs typeface="Cambria Math"/>
              </a:rPr>
              <a:t>(</a:t>
            </a:r>
            <a:r>
              <a:rPr dirty="0" sz="1800" spc="160">
                <a:latin typeface="Cambria Math"/>
                <a:cs typeface="Cambria Math"/>
              </a:rPr>
              <a:t>−1</a:t>
            </a:r>
            <a:r>
              <a:rPr dirty="0" baseline="1543" sz="2700" spc="240">
                <a:latin typeface="Cambria Math"/>
                <a:cs typeface="Cambria Math"/>
              </a:rPr>
              <a:t>)</a:t>
            </a:r>
            <a:r>
              <a:rPr dirty="0" baseline="27777" sz="1950" spc="240">
                <a:latin typeface="Cambria Math"/>
                <a:cs typeface="Cambria Math"/>
              </a:rPr>
              <a:t>𝑛+1</a:t>
            </a:r>
            <a:r>
              <a:rPr dirty="0" baseline="27777" sz="1950" spc="494">
                <a:latin typeface="Cambria Math"/>
                <a:cs typeface="Cambria Math"/>
              </a:rPr>
              <a:t> </a:t>
            </a:r>
            <a:r>
              <a:rPr dirty="0" baseline="-35493" sz="2700">
                <a:latin typeface="Cambria Math"/>
                <a:cs typeface="Cambria Math"/>
              </a:rPr>
              <a:t>(</a:t>
            </a:r>
            <a:r>
              <a:rPr dirty="0" baseline="-37037" sz="2700">
                <a:latin typeface="Cambria Math"/>
                <a:cs typeface="Cambria Math"/>
              </a:rPr>
              <a:t>2𝑛</a:t>
            </a:r>
            <a:r>
              <a:rPr dirty="0" baseline="-35493" sz="2700">
                <a:latin typeface="Cambria Math"/>
                <a:cs typeface="Cambria Math"/>
              </a:rPr>
              <a:t>)</a:t>
            </a:r>
            <a:r>
              <a:rPr dirty="0" baseline="-37037" sz="2700">
                <a:latin typeface="Cambria Math"/>
                <a:cs typeface="Cambria Math"/>
              </a:rPr>
              <a:t>!</a:t>
            </a:r>
            <a:endParaRPr baseline="-37037" sz="27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94482" y="8058657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 h="0">
                <a:moveTo>
                  <a:pt x="0" y="0"/>
                </a:moveTo>
                <a:lnTo>
                  <a:pt x="51663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62145" y="2806445"/>
            <a:ext cx="1935480" cy="62928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320"/>
              </a:spcBef>
              <a:tabLst>
                <a:tab pos="399415" algn="l"/>
              </a:tabLst>
            </a:pPr>
            <a:r>
              <a:rPr dirty="0" sz="1400">
                <a:latin typeface="Calibri"/>
                <a:cs typeface="Calibri"/>
              </a:rPr>
              <a:t>-1	for 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odd</a:t>
            </a:r>
            <a:endParaRPr sz="1400">
              <a:latin typeface="Calibri"/>
              <a:cs typeface="Calibri"/>
            </a:endParaRPr>
          </a:p>
          <a:p>
            <a:pPr marL="95250">
              <a:lnSpc>
                <a:spcPct val="100000"/>
              </a:lnSpc>
              <a:spcBef>
                <a:spcPts val="965"/>
              </a:spcBef>
              <a:tabLst>
                <a:tab pos="425450" algn="l"/>
              </a:tabLst>
            </a:pPr>
            <a:r>
              <a:rPr dirty="0" sz="1400">
                <a:latin typeface="Calibri"/>
                <a:cs typeface="Calibri"/>
              </a:rPr>
              <a:t>1	for 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18840" y="2986151"/>
            <a:ext cx="973455" cy="273050"/>
          </a:xfrm>
          <a:custGeom>
            <a:avLst/>
            <a:gdLst/>
            <a:ahLst/>
            <a:cxnLst/>
            <a:rect l="l" t="t" r="r" b="b"/>
            <a:pathLst>
              <a:path w="973454" h="273050">
                <a:moveTo>
                  <a:pt x="836930" y="0"/>
                </a:moveTo>
                <a:lnTo>
                  <a:pt x="836930" y="68325"/>
                </a:lnTo>
                <a:lnTo>
                  <a:pt x="0" y="68325"/>
                </a:lnTo>
                <a:lnTo>
                  <a:pt x="0" y="204850"/>
                </a:lnTo>
                <a:lnTo>
                  <a:pt x="836930" y="204850"/>
                </a:lnTo>
                <a:lnTo>
                  <a:pt x="836930" y="273050"/>
                </a:lnTo>
                <a:lnTo>
                  <a:pt x="973455" y="136525"/>
                </a:lnTo>
                <a:lnTo>
                  <a:pt x="836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18840" y="2986151"/>
            <a:ext cx="973455" cy="273050"/>
          </a:xfrm>
          <a:custGeom>
            <a:avLst/>
            <a:gdLst/>
            <a:ahLst/>
            <a:cxnLst/>
            <a:rect l="l" t="t" r="r" b="b"/>
            <a:pathLst>
              <a:path w="973454" h="273050">
                <a:moveTo>
                  <a:pt x="0" y="68325"/>
                </a:moveTo>
                <a:lnTo>
                  <a:pt x="836930" y="68325"/>
                </a:lnTo>
                <a:lnTo>
                  <a:pt x="836930" y="0"/>
                </a:lnTo>
                <a:lnTo>
                  <a:pt x="973455" y="136525"/>
                </a:lnTo>
                <a:lnTo>
                  <a:pt x="836930" y="273050"/>
                </a:lnTo>
                <a:lnTo>
                  <a:pt x="836930" y="204850"/>
                </a:lnTo>
                <a:lnTo>
                  <a:pt x="0" y="204850"/>
                </a:lnTo>
                <a:lnTo>
                  <a:pt x="0" y="683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906520" y="5048503"/>
            <a:ext cx="1436370" cy="29654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325"/>
              </a:spcBef>
            </a:pPr>
            <a:r>
              <a:rPr dirty="0" sz="1400" spc="-5">
                <a:latin typeface="Calibri"/>
                <a:cs typeface="Calibri"/>
              </a:rPr>
              <a:t>absolutely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Conv.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87370" y="5164073"/>
            <a:ext cx="819150" cy="76200"/>
          </a:xfrm>
          <a:custGeom>
            <a:avLst/>
            <a:gdLst/>
            <a:ahLst/>
            <a:cxnLst/>
            <a:rect l="l" t="t" r="r" b="b"/>
            <a:pathLst>
              <a:path w="819150" h="76200">
                <a:moveTo>
                  <a:pt x="742950" y="0"/>
                </a:moveTo>
                <a:lnTo>
                  <a:pt x="742950" y="76200"/>
                </a:lnTo>
                <a:lnTo>
                  <a:pt x="812800" y="41275"/>
                </a:lnTo>
                <a:lnTo>
                  <a:pt x="755650" y="41275"/>
                </a:lnTo>
                <a:lnTo>
                  <a:pt x="755650" y="34925"/>
                </a:lnTo>
                <a:lnTo>
                  <a:pt x="812800" y="34925"/>
                </a:lnTo>
                <a:lnTo>
                  <a:pt x="742950" y="0"/>
                </a:lnTo>
                <a:close/>
              </a:path>
              <a:path w="819150" h="76200">
                <a:moveTo>
                  <a:pt x="742950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742950" y="41275"/>
                </a:lnTo>
                <a:lnTo>
                  <a:pt x="742950" y="34925"/>
                </a:lnTo>
                <a:close/>
              </a:path>
              <a:path w="819150" h="76200">
                <a:moveTo>
                  <a:pt x="812800" y="34925"/>
                </a:moveTo>
                <a:lnTo>
                  <a:pt x="755650" y="34925"/>
                </a:lnTo>
                <a:lnTo>
                  <a:pt x="755650" y="41275"/>
                </a:lnTo>
                <a:lnTo>
                  <a:pt x="812800" y="41275"/>
                </a:lnTo>
                <a:lnTo>
                  <a:pt x="819150" y="38100"/>
                </a:lnTo>
                <a:lnTo>
                  <a:pt x="812800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60"/>
            <a:ext cx="2058035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Applied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b="1" i="1">
                <a:latin typeface="Calibri"/>
                <a:cs typeface="Calibri"/>
              </a:rPr>
              <a:t>Computer </a:t>
            </a:r>
            <a:r>
              <a:rPr dirty="0" sz="1100" spc="-5" b="1" i="1">
                <a:latin typeface="Calibri"/>
                <a:cs typeface="Calibri"/>
              </a:rPr>
              <a:t>engineering</a:t>
            </a:r>
            <a:r>
              <a:rPr dirty="0" sz="1100" spc="-4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Department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3694" y="599948"/>
            <a:ext cx="7988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lecture</a:t>
            </a:r>
            <a:r>
              <a:rPr dirty="0" sz="1100" spc="-55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Seven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304" y="772668"/>
            <a:ext cx="5575935" cy="0"/>
          </a:xfrm>
          <a:custGeom>
            <a:avLst/>
            <a:gdLst/>
            <a:ahLst/>
            <a:cxnLst/>
            <a:rect l="l" t="t" r="r" b="b"/>
            <a:pathLst>
              <a:path w="5575934" h="0">
                <a:moveTo>
                  <a:pt x="0" y="0"/>
                </a:moveTo>
                <a:lnTo>
                  <a:pt x="557568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59153" y="914146"/>
            <a:ext cx="99758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1815">
              <a:lnSpc>
                <a:spcPts val="1585"/>
              </a:lnSpc>
              <a:spcBef>
                <a:spcPts val="100"/>
              </a:spcBef>
            </a:pPr>
            <a:r>
              <a:rPr dirty="0" baseline="1915" sz="2175" spc="52">
                <a:latin typeface="Cambria Math"/>
                <a:cs typeface="Cambria Math"/>
              </a:rPr>
              <a:t>(</a:t>
            </a:r>
            <a:r>
              <a:rPr dirty="0" sz="1450" spc="35">
                <a:latin typeface="Cambria Math"/>
                <a:cs typeface="Cambria Math"/>
              </a:rPr>
              <a:t>𝑛!</a:t>
            </a:r>
            <a:r>
              <a:rPr dirty="0" baseline="1915" sz="2175" spc="52">
                <a:latin typeface="Cambria Math"/>
                <a:cs typeface="Cambria Math"/>
              </a:rPr>
              <a:t>)</a:t>
            </a:r>
            <a:r>
              <a:rPr dirty="0" baseline="25462" sz="1800" spc="52">
                <a:latin typeface="Cambria Math"/>
                <a:cs typeface="Cambria Math"/>
              </a:rPr>
              <a:t>2</a:t>
            </a:r>
            <a:endParaRPr baseline="25462" sz="1800">
              <a:latin typeface="Cambria Math"/>
              <a:cs typeface="Cambria Math"/>
            </a:endParaRPr>
          </a:p>
          <a:p>
            <a:pPr marL="12700">
              <a:lnSpc>
                <a:spcPts val="2485"/>
              </a:lnSpc>
            </a:pPr>
            <a:r>
              <a:rPr dirty="0" baseline="30864" sz="2700" spc="-7">
                <a:latin typeface="Calibri"/>
                <a:cs typeface="Calibri"/>
              </a:rPr>
              <a:t>|</a:t>
            </a:r>
            <a:r>
              <a:rPr dirty="0" baseline="30864" sz="2700">
                <a:latin typeface="Calibri"/>
                <a:cs typeface="Calibri"/>
              </a:rPr>
              <a:t>a</a:t>
            </a:r>
            <a:r>
              <a:rPr dirty="0" baseline="38647" sz="1725" spc="-15">
                <a:latin typeface="Calibri"/>
                <a:cs typeface="Calibri"/>
              </a:rPr>
              <a:t>n</a:t>
            </a:r>
            <a:r>
              <a:rPr dirty="0" baseline="30864" sz="2700" spc="-7">
                <a:latin typeface="Calibri"/>
                <a:cs typeface="Calibri"/>
              </a:rPr>
              <a:t>|</a:t>
            </a:r>
            <a:r>
              <a:rPr dirty="0" baseline="25252" sz="3300" spc="7" i="1">
                <a:latin typeface="Calibri"/>
                <a:cs typeface="Calibri"/>
              </a:rPr>
              <a:t>=</a:t>
            </a:r>
            <a:r>
              <a:rPr dirty="0" baseline="1915" sz="2175" spc="-7">
                <a:latin typeface="Cambria Math"/>
                <a:cs typeface="Cambria Math"/>
              </a:rPr>
              <a:t>(</a:t>
            </a:r>
            <a:r>
              <a:rPr dirty="0" sz="1450" spc="30">
                <a:latin typeface="Cambria Math"/>
                <a:cs typeface="Cambria Math"/>
              </a:rPr>
              <a:t>2</a:t>
            </a:r>
            <a:r>
              <a:rPr dirty="0" sz="1450" spc="215">
                <a:latin typeface="Cambria Math"/>
                <a:cs typeface="Cambria Math"/>
              </a:rPr>
              <a:t>𝑛</a:t>
            </a:r>
            <a:r>
              <a:rPr dirty="0" baseline="1915" sz="2175" spc="-7">
                <a:latin typeface="Cambria Math"/>
                <a:cs typeface="Cambria Math"/>
              </a:rPr>
              <a:t>)</a:t>
            </a:r>
            <a:r>
              <a:rPr dirty="0" sz="1450">
                <a:latin typeface="Cambria Math"/>
                <a:cs typeface="Cambria Math"/>
              </a:rPr>
              <a:t>!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8301" y="1188211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 h="0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59332" y="1859026"/>
            <a:ext cx="10636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By Ratio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test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7879" y="1782826"/>
            <a:ext cx="64071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ρ</a:t>
            </a:r>
            <a:r>
              <a:rPr dirty="0" sz="2200" spc="-5">
                <a:latin typeface="Calibri"/>
                <a:cs typeface="Calibri"/>
              </a:rPr>
              <a:t>=</a:t>
            </a:r>
            <a:r>
              <a:rPr dirty="0" sz="2200" spc="-265">
                <a:latin typeface="Calibri"/>
                <a:cs typeface="Calibri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lim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5203" y="1551177"/>
            <a:ext cx="892810" cy="402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7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89"/>
              </a:lnSpc>
            </a:pPr>
            <a:r>
              <a:rPr dirty="0" sz="1150" spc="40">
                <a:latin typeface="Cambria Math"/>
                <a:cs typeface="Cambria Math"/>
              </a:rPr>
              <a:t>((</a:t>
            </a:r>
            <a:r>
              <a:rPr dirty="0" sz="1750" spc="40">
                <a:latin typeface="Cambria Math"/>
                <a:cs typeface="Cambria Math"/>
              </a:rPr>
              <a:t>𝑛+1</a:t>
            </a:r>
            <a:r>
              <a:rPr dirty="0" sz="1150" spc="40">
                <a:latin typeface="Cambria Math"/>
                <a:cs typeface="Cambria Math"/>
              </a:rPr>
              <a:t>)</a:t>
            </a:r>
            <a:r>
              <a:rPr dirty="0" sz="1750" spc="40">
                <a:latin typeface="Cambria Math"/>
                <a:cs typeface="Cambria Math"/>
              </a:rPr>
              <a:t>!</a:t>
            </a:r>
            <a:r>
              <a:rPr dirty="0" sz="1150" spc="4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6582" y="1965705"/>
            <a:ext cx="122491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60">
                <a:latin typeface="Cambria Math"/>
                <a:cs typeface="Cambria Math"/>
              </a:rPr>
              <a:t>𝑛→∞</a:t>
            </a:r>
            <a:r>
              <a:rPr dirty="0" sz="1150" spc="130">
                <a:latin typeface="Cambria Math"/>
                <a:cs typeface="Cambria Math"/>
              </a:rPr>
              <a:t> </a:t>
            </a:r>
            <a:r>
              <a:rPr dirty="0" sz="1150" spc="20">
                <a:latin typeface="Cambria Math"/>
                <a:cs typeface="Cambria Math"/>
              </a:rPr>
              <a:t>(</a:t>
            </a:r>
            <a:r>
              <a:rPr dirty="0" sz="1750" spc="20">
                <a:latin typeface="Cambria Math"/>
                <a:cs typeface="Cambria Math"/>
              </a:rPr>
              <a:t>2𝑛+1</a:t>
            </a:r>
            <a:r>
              <a:rPr dirty="0" sz="1150" spc="20">
                <a:latin typeface="Cambria Math"/>
                <a:cs typeface="Cambria Math"/>
              </a:rPr>
              <a:t>)</a:t>
            </a:r>
            <a:r>
              <a:rPr dirty="0" sz="1750" spc="20">
                <a:latin typeface="Cambria Math"/>
                <a:cs typeface="Cambria Math"/>
              </a:rPr>
              <a:t>!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87903" y="2017267"/>
            <a:ext cx="872490" cy="0"/>
          </a:xfrm>
          <a:custGeom>
            <a:avLst/>
            <a:gdLst/>
            <a:ahLst/>
            <a:cxnLst/>
            <a:rect l="l" t="t" r="r" b="b"/>
            <a:pathLst>
              <a:path w="872489" h="0">
                <a:moveTo>
                  <a:pt x="0" y="0"/>
                </a:moveTo>
                <a:lnTo>
                  <a:pt x="87203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36160" y="1683765"/>
            <a:ext cx="483870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0">
                <a:latin typeface="Cambria Math"/>
                <a:cs typeface="Cambria Math"/>
              </a:rPr>
              <a:t>(</a:t>
            </a:r>
            <a:r>
              <a:rPr dirty="0" sz="1750">
                <a:latin typeface="Cambria Math"/>
                <a:cs typeface="Cambria Math"/>
              </a:rPr>
              <a:t>2𝑛</a:t>
            </a:r>
            <a:r>
              <a:rPr dirty="0" sz="1150" spc="80">
                <a:latin typeface="Cambria Math"/>
                <a:cs typeface="Cambria Math"/>
              </a:rPr>
              <a:t>)</a:t>
            </a:r>
            <a:r>
              <a:rPr dirty="0" sz="1750">
                <a:latin typeface="Cambria Math"/>
                <a:cs typeface="Cambria Math"/>
              </a:rPr>
              <a:t>!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1401" y="2037333"/>
            <a:ext cx="349250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5">
                <a:latin typeface="Cambria Math"/>
                <a:cs typeface="Cambria Math"/>
              </a:rPr>
              <a:t>(</a:t>
            </a:r>
            <a:r>
              <a:rPr dirty="0" sz="1750">
                <a:latin typeface="Cambria Math"/>
                <a:cs typeface="Cambria Math"/>
              </a:rPr>
              <a:t>𝑛!</a:t>
            </a:r>
            <a:r>
              <a:rPr dirty="0" sz="1150" spc="4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48860" y="2017267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92904" y="1782826"/>
            <a:ext cx="82740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4030" algn="l"/>
              </a:tabLst>
            </a:pPr>
            <a:r>
              <a:rPr dirty="0" sz="1600" spc="-5">
                <a:latin typeface="Cambria Math"/>
                <a:cs typeface="Cambria Math"/>
              </a:rPr>
              <a:t>∗	</a:t>
            </a:r>
            <a:r>
              <a:rPr dirty="0" baseline="-25793" sz="2100">
                <a:latin typeface="Cambria Math"/>
                <a:cs typeface="Cambria Math"/>
              </a:rPr>
              <a:t>2</a:t>
            </a:r>
            <a:r>
              <a:rPr dirty="0" baseline="-25793" sz="2100" spc="382">
                <a:latin typeface="Cambria Math"/>
                <a:cs typeface="Cambria Math"/>
              </a:rPr>
              <a:t> </a:t>
            </a:r>
            <a:r>
              <a:rPr dirty="0" sz="2200" spc="-5">
                <a:latin typeface="Calibri"/>
                <a:cs typeface="Calibri"/>
              </a:rPr>
              <a:t>=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58536" y="1631340"/>
            <a:ext cx="142875" cy="63817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35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600" spc="35">
                <a:latin typeface="Cambria Math"/>
                <a:cs typeface="Cambria Math"/>
              </a:rPr>
              <a:t>4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71236" y="1993645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53609" y="1782826"/>
            <a:ext cx="46672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Cambria Math"/>
                <a:cs typeface="Cambria Math"/>
              </a:rPr>
              <a:t>&lt;</a:t>
            </a:r>
            <a:r>
              <a:rPr dirty="0" sz="2200" spc="40">
                <a:latin typeface="Cambria Math"/>
                <a:cs typeface="Cambria Math"/>
              </a:rPr>
              <a:t> </a:t>
            </a:r>
            <a:r>
              <a:rPr dirty="0" sz="2200" spc="-5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9332" y="2467101"/>
            <a:ext cx="2219325" cy="10363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So ,Conv. absolutely</a:t>
            </a:r>
            <a:r>
              <a:rPr dirty="0" sz="1600" spc="-19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Conv.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 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(2):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33830" y="3448939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382" y="3465703"/>
            <a:ext cx="229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0833" sz="2400" spc="22">
                <a:latin typeface="Cambria Math"/>
                <a:cs typeface="Cambria Math"/>
              </a:rPr>
              <a:t>𝑛</a:t>
            </a:r>
            <a:r>
              <a:rPr dirty="0" sz="1150" spc="25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9153" y="3594224"/>
            <a:ext cx="1487170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885"/>
              </a:spcBef>
            </a:pPr>
            <a:r>
              <a:rPr dirty="0" sz="1600" spc="185">
                <a:latin typeface="Cambria Math"/>
                <a:cs typeface="Cambria Math"/>
              </a:rPr>
              <a:t>∑</a:t>
            </a:r>
            <a:r>
              <a:rPr dirty="0" baseline="1736" sz="2400" spc="277">
                <a:latin typeface="Cambria Math"/>
                <a:cs typeface="Cambria Math"/>
              </a:rPr>
              <a:t>(</a:t>
            </a:r>
            <a:r>
              <a:rPr dirty="0" sz="1600" spc="185">
                <a:latin typeface="Cambria Math"/>
                <a:cs typeface="Cambria Math"/>
              </a:rPr>
              <a:t>−1</a:t>
            </a:r>
            <a:r>
              <a:rPr dirty="0" baseline="1736" sz="2400" spc="277">
                <a:latin typeface="Cambria Math"/>
                <a:cs typeface="Cambria Math"/>
              </a:rPr>
              <a:t>)</a:t>
            </a:r>
            <a:r>
              <a:rPr dirty="0" baseline="28985" sz="1725" spc="277">
                <a:latin typeface="Cambria Math"/>
                <a:cs typeface="Cambria Math"/>
              </a:rPr>
              <a:t>𝑛 </a:t>
            </a:r>
            <a:r>
              <a:rPr dirty="0" baseline="-38194" sz="2400" spc="30">
                <a:latin typeface="Cambria Math"/>
                <a:cs typeface="Cambria Math"/>
              </a:rPr>
              <a:t>𝑛</a:t>
            </a:r>
            <a:r>
              <a:rPr dirty="0" baseline="-28985" sz="1725" spc="30">
                <a:latin typeface="Cambria Math"/>
                <a:cs typeface="Cambria Math"/>
              </a:rPr>
              <a:t>2 </a:t>
            </a:r>
            <a:r>
              <a:rPr dirty="0" baseline="-38194" sz="2400" spc="-7">
                <a:latin typeface="Cambria Math"/>
                <a:cs typeface="Cambria Math"/>
              </a:rPr>
              <a:t>+</a:t>
            </a:r>
            <a:r>
              <a:rPr dirty="0" baseline="-38194" sz="2400" spc="7">
                <a:latin typeface="Cambria Math"/>
                <a:cs typeface="Cambria Math"/>
              </a:rPr>
              <a:t> </a:t>
            </a:r>
            <a:r>
              <a:rPr dirty="0" baseline="-38194" sz="2400" spc="-7">
                <a:latin typeface="Cambria Math"/>
                <a:cs typeface="Cambria Math"/>
              </a:rPr>
              <a:t>1</a:t>
            </a:r>
            <a:endParaRPr baseline="-38194" sz="2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150" spc="35">
                <a:latin typeface="Cambria Math"/>
                <a:cs typeface="Cambria Math"/>
              </a:rPr>
              <a:t>𝑛=0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64917" y="3852545"/>
            <a:ext cx="567690" cy="0"/>
          </a:xfrm>
          <a:custGeom>
            <a:avLst/>
            <a:gdLst/>
            <a:ahLst/>
            <a:cxnLst/>
            <a:rect l="l" t="t" r="r" b="b"/>
            <a:pathLst>
              <a:path w="567689" h="0">
                <a:moveTo>
                  <a:pt x="0" y="0"/>
                </a:moveTo>
                <a:lnTo>
                  <a:pt x="56723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47417" y="4226179"/>
            <a:ext cx="2152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1367" sz="1950" spc="277">
                <a:latin typeface="Cambria Math"/>
                <a:cs typeface="Cambria Math"/>
              </a:rPr>
              <a:t>𝑛</a:t>
            </a:r>
            <a:r>
              <a:rPr dirty="0" sz="1050" spc="45">
                <a:latin typeface="Cambria Math"/>
                <a:cs typeface="Cambria Math"/>
              </a:rPr>
              <a:t>2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59153" y="4331334"/>
            <a:ext cx="9194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20">
                <a:latin typeface="Calibri"/>
                <a:cs typeface="Calibri"/>
              </a:rPr>
              <a:t>|a</a:t>
            </a:r>
            <a:r>
              <a:rPr dirty="0" baseline="-7936" sz="1575" spc="30">
                <a:latin typeface="Calibri"/>
                <a:cs typeface="Calibri"/>
              </a:rPr>
              <a:t>n</a:t>
            </a:r>
            <a:r>
              <a:rPr dirty="0" sz="1600" spc="20">
                <a:latin typeface="Calibri"/>
                <a:cs typeface="Calibri"/>
              </a:rPr>
              <a:t>|</a:t>
            </a:r>
            <a:r>
              <a:rPr dirty="0" sz="2000" spc="20" i="1">
                <a:latin typeface="Calibri"/>
                <a:cs typeface="Calibri"/>
              </a:rPr>
              <a:t>=</a:t>
            </a:r>
            <a:r>
              <a:rPr dirty="0" baseline="-38461" sz="1950" spc="30">
                <a:latin typeface="Cambria Math"/>
                <a:cs typeface="Cambria Math"/>
              </a:rPr>
              <a:t>𝑛</a:t>
            </a:r>
            <a:r>
              <a:rPr dirty="0" baseline="-26455" sz="1575" spc="30">
                <a:latin typeface="Cambria Math"/>
                <a:cs typeface="Cambria Math"/>
              </a:rPr>
              <a:t>2</a:t>
            </a:r>
            <a:r>
              <a:rPr dirty="0" baseline="-38461" sz="1950" spc="30">
                <a:latin typeface="Cambria Math"/>
                <a:cs typeface="Cambria Math"/>
              </a:rPr>
              <a:t>+1</a:t>
            </a:r>
            <a:endParaRPr baseline="-38461" sz="195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53438" y="453301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95908" y="4947030"/>
            <a:ext cx="3054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mbria Math"/>
                <a:cs typeface="Cambria Math"/>
              </a:rPr>
              <a:t>lim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6105" y="4811395"/>
            <a:ext cx="19431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7094" sz="1950" spc="-7">
                <a:latin typeface="Cambria Math"/>
                <a:cs typeface="Cambria Math"/>
              </a:rPr>
              <a:t>𝑛</a:t>
            </a:r>
            <a:r>
              <a:rPr dirty="0" sz="1050">
                <a:latin typeface="Cambria Math"/>
                <a:cs typeface="Cambria Math"/>
              </a:rPr>
              <a:t>2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9332" y="5087239"/>
            <a:ext cx="80391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7246" sz="1725" spc="97">
                <a:latin typeface="Cambria Math"/>
                <a:cs typeface="Cambria Math"/>
              </a:rPr>
              <a:t>𝑛→∞</a:t>
            </a:r>
            <a:r>
              <a:rPr dirty="0" baseline="-7246" sz="1725" spc="-97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𝑛</a:t>
            </a:r>
            <a:r>
              <a:rPr dirty="0" baseline="18518" sz="1575" spc="15">
                <a:latin typeface="Cambria Math"/>
                <a:cs typeface="Cambria Math"/>
              </a:rPr>
              <a:t>2</a:t>
            </a:r>
            <a:r>
              <a:rPr dirty="0" sz="1300" spc="10">
                <a:latin typeface="Cambria Math"/>
                <a:cs typeface="Cambria Math"/>
              </a:rPr>
              <a:t>+1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60652" y="5105272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94433" y="4947030"/>
            <a:ext cx="7232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= 1 ≠</a:t>
            </a:r>
            <a:r>
              <a:rPr dirty="0" sz="1600" spc="19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5370" y="4870830"/>
            <a:ext cx="45847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>
                <a:latin typeface="Calibri"/>
                <a:cs typeface="Calibri"/>
              </a:rPr>
              <a:t>Di</a:t>
            </a:r>
            <a:r>
              <a:rPr dirty="0" sz="2200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9153" y="5687949"/>
            <a:ext cx="38036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65">
                <a:latin typeface="Cambria Math"/>
                <a:cs typeface="Cambria Math"/>
              </a:rPr>
              <a:t>𝑛</a:t>
            </a:r>
            <a:r>
              <a:rPr dirty="0" sz="1150" spc="-10">
                <a:latin typeface="Cambria Math"/>
                <a:cs typeface="Cambria Math"/>
              </a:rPr>
              <a:t>→</a:t>
            </a: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95730" y="5431917"/>
            <a:ext cx="108585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dirty="0" sz="1600" spc="-10">
                <a:latin typeface="Cambria Math"/>
                <a:cs typeface="Cambria Math"/>
              </a:rPr>
              <a:t>lim	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baseline="-7662" sz="2175" spc="-7">
                <a:latin typeface="Calibri"/>
                <a:cs typeface="Calibri"/>
              </a:rPr>
              <a:t>n </a:t>
            </a:r>
            <a:r>
              <a:rPr dirty="0" sz="1600" spc="-5">
                <a:latin typeface="Cambria Math"/>
                <a:cs typeface="Cambria Math"/>
              </a:rPr>
              <a:t>≠</a:t>
            </a:r>
            <a:r>
              <a:rPr dirty="0" sz="1600" spc="-12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25495" y="5508117"/>
            <a:ext cx="3416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5">
                <a:latin typeface="Calibri"/>
                <a:cs typeface="Calibri"/>
              </a:rPr>
              <a:t>v</a:t>
            </a:r>
            <a:r>
              <a:rPr dirty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9332" y="6366128"/>
            <a:ext cx="1341120" cy="10077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45"/>
              </a:lnSpc>
              <a:spcBef>
                <a:spcPts val="100"/>
              </a:spcBef>
            </a:pP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</a:t>
            </a:r>
            <a:r>
              <a:rPr dirty="0" u="heavy" sz="18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(3):</a:t>
            </a:r>
            <a:endParaRPr sz="1800">
              <a:latin typeface="Calibri"/>
              <a:cs typeface="Calibri"/>
            </a:endParaRPr>
          </a:p>
          <a:p>
            <a:pPr algn="ctr" marR="23495">
              <a:lnSpc>
                <a:spcPts val="1265"/>
              </a:lnSpc>
            </a:pP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  <a:p>
            <a:pPr marL="521334">
              <a:lnSpc>
                <a:spcPct val="100000"/>
              </a:lnSpc>
              <a:spcBef>
                <a:spcPts val="545"/>
              </a:spcBef>
            </a:pPr>
            <a:r>
              <a:rPr dirty="0" sz="1600" spc="185">
                <a:latin typeface="Cambria Math"/>
                <a:cs typeface="Cambria Math"/>
              </a:rPr>
              <a:t>∑</a:t>
            </a:r>
            <a:r>
              <a:rPr dirty="0" baseline="1736" sz="2400" spc="277">
                <a:latin typeface="Cambria Math"/>
                <a:cs typeface="Cambria Math"/>
              </a:rPr>
              <a:t>(</a:t>
            </a:r>
            <a:r>
              <a:rPr dirty="0" sz="1600" spc="185">
                <a:latin typeface="Cambria Math"/>
                <a:cs typeface="Cambria Math"/>
              </a:rPr>
              <a:t>−1</a:t>
            </a:r>
            <a:r>
              <a:rPr dirty="0" baseline="1736" sz="2400" spc="277">
                <a:latin typeface="Cambria Math"/>
                <a:cs typeface="Cambria Math"/>
              </a:rPr>
              <a:t>)</a:t>
            </a:r>
            <a:r>
              <a:rPr dirty="0" baseline="28985" sz="1725" spc="277">
                <a:latin typeface="Cambria Math"/>
                <a:cs typeface="Cambria Math"/>
              </a:rPr>
              <a:t>𝑛</a:t>
            </a:r>
            <a:endParaRPr baseline="28985" sz="1725">
              <a:latin typeface="Cambria Math"/>
              <a:cs typeface="Cambria Math"/>
            </a:endParaRPr>
          </a:p>
          <a:p>
            <a:pPr algn="ctr" marR="19050">
              <a:lnSpc>
                <a:spcPct val="100000"/>
              </a:lnSpc>
              <a:spcBef>
                <a:spcPts val="570"/>
              </a:spcBef>
            </a:pPr>
            <a:r>
              <a:rPr dirty="0" sz="1150" spc="35">
                <a:latin typeface="Cambria Math"/>
                <a:cs typeface="Cambria Math"/>
              </a:rPr>
              <a:t>𝑛=2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52217" y="6655079"/>
            <a:ext cx="432434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720">
              <a:lnSpc>
                <a:spcPct val="119400"/>
              </a:lnSpc>
              <a:spcBef>
                <a:spcPts val="100"/>
              </a:spcBef>
            </a:pPr>
            <a:r>
              <a:rPr dirty="0" sz="1600" spc="-5">
                <a:latin typeface="Cambria Math"/>
                <a:cs typeface="Cambria Math"/>
              </a:rPr>
              <a:t>ln 𝑛  ln</a:t>
            </a:r>
            <a:r>
              <a:rPr dirty="0" sz="1600" spc="-165">
                <a:latin typeface="Cambria Math"/>
                <a:cs typeface="Cambria Math"/>
              </a:rPr>
              <a:t> </a:t>
            </a:r>
            <a:r>
              <a:rPr dirty="0" sz="1600" spc="20">
                <a:latin typeface="Cambria Math"/>
                <a:cs typeface="Cambria Math"/>
              </a:rPr>
              <a:t>𝑛</a:t>
            </a:r>
            <a:r>
              <a:rPr dirty="0" baseline="24154" sz="1725" spc="30">
                <a:latin typeface="Cambria Math"/>
                <a:cs typeface="Cambria Math"/>
              </a:rPr>
              <a:t>7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64917" y="7015098"/>
            <a:ext cx="416559" cy="0"/>
          </a:xfrm>
          <a:custGeom>
            <a:avLst/>
            <a:gdLst/>
            <a:ahLst/>
            <a:cxnLst/>
            <a:rect l="l" t="t" r="r" b="b"/>
            <a:pathLst>
              <a:path w="416560" h="0">
                <a:moveTo>
                  <a:pt x="0" y="0"/>
                </a:moveTo>
                <a:lnTo>
                  <a:pt x="41635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08430" y="771880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 h="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53082" y="7718806"/>
            <a:ext cx="426084" cy="0"/>
          </a:xfrm>
          <a:custGeom>
            <a:avLst/>
            <a:gdLst/>
            <a:ahLst/>
            <a:cxnLst/>
            <a:rect l="l" t="t" r="r" b="b"/>
            <a:pathLst>
              <a:path w="426085" h="0">
                <a:moveTo>
                  <a:pt x="0" y="0"/>
                </a:moveTo>
                <a:lnTo>
                  <a:pt x="4255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59332" y="7472933"/>
            <a:ext cx="179832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91185">
              <a:lnSpc>
                <a:spcPts val="1310"/>
              </a:lnSpc>
              <a:spcBef>
                <a:spcPts val="95"/>
              </a:spcBef>
              <a:tabLst>
                <a:tab pos="1259205" algn="l"/>
              </a:tabLst>
            </a:pPr>
            <a:r>
              <a:rPr dirty="0" sz="1300" spc="70">
                <a:latin typeface="Cambria Math"/>
                <a:cs typeface="Cambria Math"/>
              </a:rPr>
              <a:t>ln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𝑛	</a:t>
            </a:r>
            <a:r>
              <a:rPr dirty="0" sz="1300" spc="70">
                <a:latin typeface="Cambria Math"/>
                <a:cs typeface="Cambria Math"/>
              </a:rPr>
              <a:t>ln</a:t>
            </a:r>
            <a:r>
              <a:rPr dirty="0" sz="1300" spc="-8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2390"/>
              </a:lnSpc>
            </a:pPr>
            <a:r>
              <a:rPr dirty="0" baseline="27777" sz="2700" spc="22">
                <a:latin typeface="Calibri"/>
                <a:cs typeface="Calibri"/>
              </a:rPr>
              <a:t>|a</a:t>
            </a:r>
            <a:r>
              <a:rPr dirty="0" baseline="33816" sz="1725" spc="22">
                <a:latin typeface="Calibri"/>
                <a:cs typeface="Calibri"/>
              </a:rPr>
              <a:t>n</a:t>
            </a:r>
            <a:r>
              <a:rPr dirty="0" baseline="27777" sz="2700" spc="22">
                <a:latin typeface="Calibri"/>
                <a:cs typeface="Calibri"/>
              </a:rPr>
              <a:t>|</a:t>
            </a:r>
            <a:r>
              <a:rPr dirty="0" baseline="22727" sz="3300" spc="22" i="1">
                <a:latin typeface="Calibri"/>
                <a:cs typeface="Calibri"/>
              </a:rPr>
              <a:t>=</a:t>
            </a:r>
            <a:r>
              <a:rPr dirty="0" sz="1300" spc="15">
                <a:latin typeface="Cambria Math"/>
                <a:cs typeface="Cambria Math"/>
              </a:rPr>
              <a:t>ln </a:t>
            </a:r>
            <a:r>
              <a:rPr dirty="0" sz="1300" spc="80">
                <a:latin typeface="Cambria Math"/>
                <a:cs typeface="Cambria Math"/>
              </a:rPr>
              <a:t>𝑛</a:t>
            </a:r>
            <a:r>
              <a:rPr dirty="0" baseline="21164" sz="1575" spc="120">
                <a:latin typeface="Cambria Math"/>
                <a:cs typeface="Cambria Math"/>
              </a:rPr>
              <a:t>7 </a:t>
            </a:r>
            <a:r>
              <a:rPr dirty="0" baseline="22727" sz="3300" spc="-7" i="1">
                <a:latin typeface="Calibri"/>
                <a:cs typeface="Calibri"/>
              </a:rPr>
              <a:t>= </a:t>
            </a:r>
            <a:r>
              <a:rPr dirty="0" sz="1300" spc="30">
                <a:latin typeface="Cambria Math"/>
                <a:cs typeface="Cambria Math"/>
              </a:rPr>
              <a:t>7 </a:t>
            </a:r>
            <a:r>
              <a:rPr dirty="0" sz="1300" spc="70">
                <a:latin typeface="Cambria Math"/>
                <a:cs typeface="Cambria Math"/>
              </a:rPr>
              <a:t>ln </a:t>
            </a:r>
            <a:r>
              <a:rPr dirty="0" sz="1300" spc="95">
                <a:latin typeface="Cambria Math"/>
                <a:cs typeface="Cambria Math"/>
              </a:rPr>
              <a:t>𝑛</a:t>
            </a:r>
            <a:r>
              <a:rPr dirty="0" sz="1300" spc="65">
                <a:latin typeface="Cambria Math"/>
                <a:cs typeface="Cambria Math"/>
              </a:rPr>
              <a:t> </a:t>
            </a:r>
            <a:r>
              <a:rPr dirty="0" baseline="27777" sz="2700" i="1">
                <a:latin typeface="Calibri"/>
                <a:cs typeface="Calibri"/>
              </a:rPr>
              <a:t>=</a:t>
            </a:r>
            <a:endParaRPr baseline="27777" sz="27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82367" y="7341260"/>
            <a:ext cx="142875" cy="63817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35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600" spc="35">
                <a:latin typeface="Cambria Math"/>
                <a:cs typeface="Cambria Math"/>
              </a:rPr>
              <a:t>7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695067" y="770356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924682" y="7492745"/>
            <a:ext cx="50736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i="1">
                <a:latin typeface="Calibri"/>
                <a:cs typeface="Calibri"/>
              </a:rPr>
              <a:t>,</a:t>
            </a:r>
            <a:r>
              <a:rPr dirty="0" sz="2200" spc="160" i="1">
                <a:latin typeface="Calibri"/>
                <a:cs typeface="Calibri"/>
              </a:rPr>
              <a:t> </a:t>
            </a:r>
            <a:r>
              <a:rPr dirty="0" sz="1800">
                <a:latin typeface="Cambria Math"/>
                <a:cs typeface="Cambria Math"/>
              </a:rPr>
              <a:t>lim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46602" y="7745730"/>
            <a:ext cx="42608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85">
                <a:latin typeface="Cambria Math"/>
                <a:cs typeface="Cambria Math"/>
              </a:rPr>
              <a:t>𝑛</a:t>
            </a:r>
            <a:r>
              <a:rPr dirty="0" sz="1300">
                <a:latin typeface="Cambria Math"/>
                <a:cs typeface="Cambria Math"/>
              </a:rPr>
              <a:t>→</a:t>
            </a: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28186" y="7472933"/>
            <a:ext cx="3168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70">
                <a:latin typeface="Cambria Math"/>
                <a:cs typeface="Cambria Math"/>
              </a:rPr>
              <a:t>ln</a:t>
            </a:r>
            <a:r>
              <a:rPr dirty="0" sz="1300" spc="-13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85515" y="7721345"/>
            <a:ext cx="3168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70">
                <a:latin typeface="Cambria Math"/>
                <a:cs typeface="Cambria Math"/>
              </a:rPr>
              <a:t>ln</a:t>
            </a:r>
            <a:r>
              <a:rPr dirty="0" sz="1300" spc="-13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79646" y="7701533"/>
            <a:ext cx="1054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45">
                <a:latin typeface="Cambria Math"/>
                <a:cs typeface="Cambria Math"/>
              </a:rPr>
              <a:t>7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98215" y="771880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 h="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224909" y="7434833"/>
            <a:ext cx="137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237609" y="7718806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3989959" y="7543038"/>
            <a:ext cx="7969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mbria Math"/>
                <a:cs typeface="Cambria Math"/>
              </a:rPr>
              <a:t>= </a:t>
            </a:r>
            <a:r>
              <a:rPr dirty="0" baseline="-31250" sz="2400" spc="-7">
                <a:latin typeface="Cambria Math"/>
                <a:cs typeface="Cambria Math"/>
              </a:rPr>
              <a:t>7 </a:t>
            </a:r>
            <a:r>
              <a:rPr dirty="0" sz="1800">
                <a:latin typeface="Cambria Math"/>
                <a:cs typeface="Cambria Math"/>
              </a:rPr>
              <a:t>≠</a:t>
            </a:r>
            <a:r>
              <a:rPr dirty="0" sz="1800" spc="-85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0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35548" y="7492745"/>
            <a:ext cx="60198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؞</a:t>
            </a:r>
            <a:r>
              <a:rPr dirty="0" sz="2200" spc="-190">
                <a:latin typeface="Arial"/>
                <a:cs typeface="Arial"/>
              </a:rPr>
              <a:t> </a:t>
            </a:r>
            <a:r>
              <a:rPr dirty="0" sz="2200" spc="-5">
                <a:latin typeface="Calibri"/>
                <a:cs typeface="Calibri"/>
              </a:rPr>
              <a:t>Div.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59153" y="8274557"/>
            <a:ext cx="42608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85">
                <a:latin typeface="Cambria Math"/>
                <a:cs typeface="Cambria Math"/>
              </a:rPr>
              <a:t>𝑛</a:t>
            </a:r>
            <a:r>
              <a:rPr dirty="0" sz="1300">
                <a:latin typeface="Cambria Math"/>
                <a:cs typeface="Cambria Math"/>
              </a:rPr>
              <a:t>→</a:t>
            </a: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01825" y="8071866"/>
            <a:ext cx="11290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4345" algn="l"/>
              </a:tabLst>
            </a:pPr>
            <a:r>
              <a:rPr dirty="0" sz="1800">
                <a:latin typeface="Cambria Math"/>
                <a:cs typeface="Cambria Math"/>
              </a:rPr>
              <a:t>lim	</a:t>
            </a:r>
            <a:r>
              <a:rPr dirty="0" sz="1800">
                <a:latin typeface="Calibri"/>
                <a:cs typeface="Calibri"/>
              </a:rPr>
              <a:t>an </a:t>
            </a:r>
            <a:r>
              <a:rPr dirty="0" sz="1800">
                <a:latin typeface="Cambria Math"/>
                <a:cs typeface="Cambria Math"/>
              </a:rPr>
              <a:t>≠</a:t>
            </a:r>
            <a:r>
              <a:rPr dirty="0" sz="1800" spc="5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0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34639" y="8071866"/>
            <a:ext cx="548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؞</a:t>
            </a:r>
            <a:r>
              <a:rPr dirty="0" sz="1800" spc="225">
                <a:latin typeface="Arial"/>
                <a:cs typeface="Arial"/>
              </a:rPr>
              <a:t> </a:t>
            </a:r>
            <a:r>
              <a:rPr dirty="0" sz="1800" spc="-5">
                <a:latin typeface="Calibri"/>
                <a:cs typeface="Calibri"/>
              </a:rPr>
              <a:t>Div.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574289" y="5645150"/>
            <a:ext cx="557530" cy="76200"/>
          </a:xfrm>
          <a:custGeom>
            <a:avLst/>
            <a:gdLst/>
            <a:ahLst/>
            <a:cxnLst/>
            <a:rect l="l" t="t" r="r" b="b"/>
            <a:pathLst>
              <a:path w="557530" h="76200">
                <a:moveTo>
                  <a:pt x="481330" y="0"/>
                </a:moveTo>
                <a:lnTo>
                  <a:pt x="481330" y="76200"/>
                </a:lnTo>
                <a:lnTo>
                  <a:pt x="551180" y="41275"/>
                </a:lnTo>
                <a:lnTo>
                  <a:pt x="494030" y="41275"/>
                </a:lnTo>
                <a:lnTo>
                  <a:pt x="494030" y="34925"/>
                </a:lnTo>
                <a:lnTo>
                  <a:pt x="551180" y="34925"/>
                </a:lnTo>
                <a:lnTo>
                  <a:pt x="481330" y="0"/>
                </a:lnTo>
                <a:close/>
              </a:path>
              <a:path w="557530" h="76200">
                <a:moveTo>
                  <a:pt x="481330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481330" y="41275"/>
                </a:lnTo>
                <a:lnTo>
                  <a:pt x="481330" y="34925"/>
                </a:lnTo>
                <a:close/>
              </a:path>
              <a:path w="557530" h="76200">
                <a:moveTo>
                  <a:pt x="551180" y="34925"/>
                </a:moveTo>
                <a:lnTo>
                  <a:pt x="494030" y="34925"/>
                </a:lnTo>
                <a:lnTo>
                  <a:pt x="494030" y="41275"/>
                </a:lnTo>
                <a:lnTo>
                  <a:pt x="551180" y="41275"/>
                </a:lnTo>
                <a:lnTo>
                  <a:pt x="557530" y="38100"/>
                </a:lnTo>
                <a:lnTo>
                  <a:pt x="551180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983104" y="1978279"/>
            <a:ext cx="521970" cy="76200"/>
          </a:xfrm>
          <a:custGeom>
            <a:avLst/>
            <a:gdLst/>
            <a:ahLst/>
            <a:cxnLst/>
            <a:rect l="l" t="t" r="r" b="b"/>
            <a:pathLst>
              <a:path w="521969" h="76200">
                <a:moveTo>
                  <a:pt x="445769" y="0"/>
                </a:moveTo>
                <a:lnTo>
                  <a:pt x="445769" y="76200"/>
                </a:lnTo>
                <a:lnTo>
                  <a:pt x="515619" y="41275"/>
                </a:lnTo>
                <a:lnTo>
                  <a:pt x="458469" y="41275"/>
                </a:lnTo>
                <a:lnTo>
                  <a:pt x="458469" y="34925"/>
                </a:lnTo>
                <a:lnTo>
                  <a:pt x="515619" y="34925"/>
                </a:lnTo>
                <a:lnTo>
                  <a:pt x="445769" y="0"/>
                </a:lnTo>
                <a:close/>
              </a:path>
              <a:path w="521969" h="76200">
                <a:moveTo>
                  <a:pt x="445769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445769" y="41275"/>
                </a:lnTo>
                <a:lnTo>
                  <a:pt x="445769" y="34925"/>
                </a:lnTo>
                <a:close/>
              </a:path>
              <a:path w="521969" h="76200">
                <a:moveTo>
                  <a:pt x="515619" y="34925"/>
                </a:moveTo>
                <a:lnTo>
                  <a:pt x="458469" y="34925"/>
                </a:lnTo>
                <a:lnTo>
                  <a:pt x="458469" y="41275"/>
                </a:lnTo>
                <a:lnTo>
                  <a:pt x="515619" y="41275"/>
                </a:lnTo>
                <a:lnTo>
                  <a:pt x="521969" y="38100"/>
                </a:lnTo>
                <a:lnTo>
                  <a:pt x="515619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06979" y="5060315"/>
            <a:ext cx="557530" cy="76200"/>
          </a:xfrm>
          <a:custGeom>
            <a:avLst/>
            <a:gdLst/>
            <a:ahLst/>
            <a:cxnLst/>
            <a:rect l="l" t="t" r="r" b="b"/>
            <a:pathLst>
              <a:path w="557530" h="76200">
                <a:moveTo>
                  <a:pt x="481330" y="0"/>
                </a:moveTo>
                <a:lnTo>
                  <a:pt x="481330" y="76200"/>
                </a:lnTo>
                <a:lnTo>
                  <a:pt x="551180" y="41275"/>
                </a:lnTo>
                <a:lnTo>
                  <a:pt x="494030" y="41275"/>
                </a:lnTo>
                <a:lnTo>
                  <a:pt x="494030" y="34925"/>
                </a:lnTo>
                <a:lnTo>
                  <a:pt x="551180" y="34925"/>
                </a:lnTo>
                <a:lnTo>
                  <a:pt x="481330" y="0"/>
                </a:lnTo>
                <a:close/>
              </a:path>
              <a:path w="557530" h="76200">
                <a:moveTo>
                  <a:pt x="481330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481330" y="41275"/>
                </a:lnTo>
                <a:lnTo>
                  <a:pt x="481330" y="34925"/>
                </a:lnTo>
                <a:close/>
              </a:path>
              <a:path w="557530" h="76200">
                <a:moveTo>
                  <a:pt x="551180" y="34925"/>
                </a:moveTo>
                <a:lnTo>
                  <a:pt x="494030" y="34925"/>
                </a:lnTo>
                <a:lnTo>
                  <a:pt x="494030" y="41275"/>
                </a:lnTo>
                <a:lnTo>
                  <a:pt x="551180" y="41275"/>
                </a:lnTo>
                <a:lnTo>
                  <a:pt x="557530" y="38100"/>
                </a:lnTo>
                <a:lnTo>
                  <a:pt x="551180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579370" y="8230996"/>
            <a:ext cx="557530" cy="76200"/>
          </a:xfrm>
          <a:custGeom>
            <a:avLst/>
            <a:gdLst/>
            <a:ahLst/>
            <a:cxnLst/>
            <a:rect l="l" t="t" r="r" b="b"/>
            <a:pathLst>
              <a:path w="557530" h="76200">
                <a:moveTo>
                  <a:pt x="481330" y="0"/>
                </a:moveTo>
                <a:lnTo>
                  <a:pt x="481330" y="76200"/>
                </a:lnTo>
                <a:lnTo>
                  <a:pt x="551180" y="41275"/>
                </a:lnTo>
                <a:lnTo>
                  <a:pt x="494030" y="41275"/>
                </a:lnTo>
                <a:lnTo>
                  <a:pt x="494030" y="34925"/>
                </a:lnTo>
                <a:lnTo>
                  <a:pt x="551180" y="34925"/>
                </a:lnTo>
                <a:lnTo>
                  <a:pt x="481330" y="0"/>
                </a:lnTo>
                <a:close/>
              </a:path>
              <a:path w="557530" h="76200">
                <a:moveTo>
                  <a:pt x="481330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481330" y="41275"/>
                </a:lnTo>
                <a:lnTo>
                  <a:pt x="481330" y="34925"/>
                </a:lnTo>
                <a:close/>
              </a:path>
              <a:path w="557530" h="76200">
                <a:moveTo>
                  <a:pt x="551180" y="34925"/>
                </a:moveTo>
                <a:lnTo>
                  <a:pt x="494030" y="34925"/>
                </a:lnTo>
                <a:lnTo>
                  <a:pt x="494030" y="41275"/>
                </a:lnTo>
                <a:lnTo>
                  <a:pt x="551180" y="41275"/>
                </a:lnTo>
                <a:lnTo>
                  <a:pt x="557530" y="38100"/>
                </a:lnTo>
                <a:lnTo>
                  <a:pt x="551180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60"/>
            <a:ext cx="2058035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Applied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b="1" i="1">
                <a:latin typeface="Calibri"/>
                <a:cs typeface="Calibri"/>
              </a:rPr>
              <a:t>Computer </a:t>
            </a:r>
            <a:r>
              <a:rPr dirty="0" sz="1100" spc="-5" b="1" i="1">
                <a:latin typeface="Calibri"/>
                <a:cs typeface="Calibri"/>
              </a:rPr>
              <a:t>engineering</a:t>
            </a:r>
            <a:r>
              <a:rPr dirty="0" sz="1100" spc="-4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Department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3694" y="599948"/>
            <a:ext cx="7988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lecture</a:t>
            </a:r>
            <a:r>
              <a:rPr dirty="0" sz="1100" spc="-55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Seven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304" y="772668"/>
            <a:ext cx="5575935" cy="0"/>
          </a:xfrm>
          <a:custGeom>
            <a:avLst/>
            <a:gdLst/>
            <a:ahLst/>
            <a:cxnLst/>
            <a:rect l="l" t="t" r="r" b="b"/>
            <a:pathLst>
              <a:path w="5575934" h="0">
                <a:moveTo>
                  <a:pt x="0" y="0"/>
                </a:moveTo>
                <a:lnTo>
                  <a:pt x="557568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56786" y="889762"/>
            <a:ext cx="127952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omework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0856" y="5078095"/>
            <a:ext cx="212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Calibri"/>
                <a:cs typeface="Calibri"/>
              </a:rPr>
              <a:t>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1782" y="5078095"/>
            <a:ext cx="819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543" sz="2700">
                <a:latin typeface="Cambria Math"/>
                <a:cs typeface="Cambria Math"/>
              </a:rPr>
              <a:t>(</a:t>
            </a:r>
            <a:r>
              <a:rPr dirty="0" sz="1800">
                <a:latin typeface="Cambria Math"/>
                <a:cs typeface="Cambria Math"/>
              </a:rPr>
              <a:t>𝑐𝑜𝑠𝑛𝜋</a:t>
            </a:r>
            <a:r>
              <a:rPr dirty="0" baseline="1543" sz="2700">
                <a:latin typeface="Cambria Math"/>
                <a:cs typeface="Cambria Math"/>
              </a:rPr>
              <a:t>)</a:t>
            </a:r>
            <a:endParaRPr baseline="1543" sz="27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4102" y="4991227"/>
            <a:ext cx="339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8518" sz="2700" spc="-7">
                <a:latin typeface="Cambria Math"/>
                <a:cs typeface="Cambria Math"/>
              </a:rPr>
              <a:t>∑</a:t>
            </a: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5646" y="5193919"/>
            <a:ext cx="3511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85">
                <a:latin typeface="Cambria Math"/>
                <a:cs typeface="Cambria Math"/>
              </a:rPr>
              <a:t>𝑛</a:t>
            </a:r>
            <a:r>
              <a:rPr dirty="0" sz="1300" spc="-25">
                <a:latin typeface="Cambria Math"/>
                <a:cs typeface="Cambria Math"/>
              </a:rPr>
              <a:t>=</a:t>
            </a:r>
            <a:r>
              <a:rPr dirty="0" sz="1300" spc="30">
                <a:latin typeface="Cambria Math"/>
                <a:cs typeface="Cambria Math"/>
              </a:rPr>
              <a:t>0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5726" y="5007991"/>
            <a:ext cx="1327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65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5810" y="5256657"/>
            <a:ext cx="4470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20">
                <a:latin typeface="Cambria Math"/>
                <a:cs typeface="Cambria Math"/>
              </a:rPr>
              <a:t>3</a:t>
            </a:r>
            <a:r>
              <a:rPr dirty="0" sz="1300" spc="195">
                <a:latin typeface="Cambria Math"/>
                <a:cs typeface="Cambria Math"/>
              </a:rPr>
              <a:t>𝑛</a:t>
            </a:r>
            <a:r>
              <a:rPr dirty="0" sz="1300" spc="-25">
                <a:latin typeface="Cambria Math"/>
                <a:cs typeface="Cambria Math"/>
              </a:rPr>
              <a:t>+</a:t>
            </a:r>
            <a:r>
              <a:rPr dirty="0" sz="1300" spc="3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18510" y="5253863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0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76596" y="5078095"/>
            <a:ext cx="450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Times New Roman"/>
                <a:cs typeface="Times New Roman"/>
              </a:rPr>
              <a:t>A</a:t>
            </a:r>
            <a:r>
              <a:rPr dirty="0" sz="1800" spc="-15" b="1" i="1">
                <a:latin typeface="Times New Roman"/>
                <a:cs typeface="Times New Roman"/>
              </a:rPr>
              <a:t>n</a:t>
            </a:r>
            <a:r>
              <a:rPr dirty="0" sz="1800" spc="-10" b="1" i="1">
                <a:latin typeface="Times New Roman"/>
                <a:cs typeface="Times New Roman"/>
              </a:rPr>
              <a:t>s</a:t>
            </a:r>
            <a:r>
              <a:rPr dirty="0" sz="1800" i="1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09057" y="5078095"/>
            <a:ext cx="822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latin typeface="Calibri"/>
                <a:cs typeface="Calibri"/>
              </a:rPr>
              <a:t>D</a:t>
            </a:r>
            <a:r>
              <a:rPr dirty="0" sz="1800" spc="-10" i="1">
                <a:latin typeface="Calibri"/>
                <a:cs typeface="Calibri"/>
              </a:rPr>
              <a:t>i</a:t>
            </a:r>
            <a:r>
              <a:rPr dirty="0" sz="1800" i="1">
                <a:latin typeface="Calibri"/>
                <a:cs typeface="Calibri"/>
              </a:rPr>
              <a:t>verges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0856" y="5666613"/>
            <a:ext cx="212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Calibri"/>
                <a:cs typeface="Calibri"/>
              </a:rPr>
              <a:t>7)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08150" y="5666613"/>
            <a:ext cx="8388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543" sz="2700" spc="-7">
                <a:latin typeface="Cambria Math"/>
                <a:cs typeface="Cambria Math"/>
              </a:rPr>
              <a:t>(</a:t>
            </a:r>
            <a:r>
              <a:rPr dirty="0" sz="1800" spc="-5">
                <a:latin typeface="Cambria Math"/>
                <a:cs typeface="Cambria Math"/>
              </a:rPr>
              <a:t>−1</a:t>
            </a:r>
            <a:r>
              <a:rPr dirty="0" baseline="1543" sz="2700" spc="7">
                <a:latin typeface="Cambria Math"/>
                <a:cs typeface="Cambria Math"/>
              </a:rPr>
              <a:t>)</a:t>
            </a:r>
            <a:r>
              <a:rPr dirty="0" baseline="27777" sz="1950" spc="277">
                <a:latin typeface="Cambria Math"/>
                <a:cs typeface="Cambria Math"/>
              </a:rPr>
              <a:t>𝑛</a:t>
            </a:r>
            <a:r>
              <a:rPr dirty="0" baseline="27777" sz="1950" spc="-37">
                <a:latin typeface="Cambria Math"/>
                <a:cs typeface="Cambria Math"/>
              </a:rPr>
              <a:t>+</a:t>
            </a:r>
            <a:r>
              <a:rPr dirty="0" baseline="27777" sz="1950" spc="44">
                <a:latin typeface="Cambria Math"/>
                <a:cs typeface="Cambria Math"/>
              </a:rPr>
              <a:t>1</a:t>
            </a:r>
            <a:endParaRPr baseline="27777" sz="19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0520" y="5579745"/>
            <a:ext cx="339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8518" sz="2700" spc="-7">
                <a:latin typeface="Cambria Math"/>
                <a:cs typeface="Cambria Math"/>
              </a:rPr>
              <a:t>∑</a:t>
            </a: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2013" y="5780913"/>
            <a:ext cx="35242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95">
                <a:latin typeface="Cambria Math"/>
                <a:cs typeface="Cambria Math"/>
              </a:rPr>
              <a:t>𝑛</a:t>
            </a:r>
            <a:r>
              <a:rPr dirty="0" sz="1300" spc="-25">
                <a:latin typeface="Cambria Math"/>
                <a:cs typeface="Cambria Math"/>
              </a:rPr>
              <a:t>=</a:t>
            </a:r>
            <a:r>
              <a:rPr dirty="0" sz="1300" spc="3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54935" y="5596509"/>
            <a:ext cx="1327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65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69591" y="5844921"/>
            <a:ext cx="4381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85">
                <a:latin typeface="Cambria Math"/>
                <a:cs typeface="Cambria Math"/>
              </a:rPr>
              <a:t>𝑛</a:t>
            </a:r>
            <a:r>
              <a:rPr dirty="0" baseline="21164" sz="1575" spc="150">
                <a:latin typeface="Cambria Math"/>
                <a:cs typeface="Cambria Math"/>
              </a:rPr>
              <a:t>3</a:t>
            </a:r>
            <a:r>
              <a:rPr dirty="0" sz="1300" spc="-25">
                <a:latin typeface="Cambria Math"/>
                <a:cs typeface="Cambria Math"/>
              </a:rPr>
              <a:t>+</a:t>
            </a:r>
            <a:r>
              <a:rPr dirty="0" sz="1300" spc="3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82291" y="584238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38496" y="5666613"/>
            <a:ext cx="4508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Times New Roman"/>
                <a:cs typeface="Times New Roman"/>
              </a:rPr>
              <a:t>A</a:t>
            </a:r>
            <a:r>
              <a:rPr dirty="0" sz="1800" spc="-15" b="1" i="1">
                <a:latin typeface="Times New Roman"/>
                <a:cs typeface="Times New Roman"/>
              </a:rPr>
              <a:t>n</a:t>
            </a:r>
            <a:r>
              <a:rPr dirty="0" sz="1800" spc="-10" b="1" i="1">
                <a:latin typeface="Times New Roman"/>
                <a:cs typeface="Times New Roman"/>
              </a:rPr>
              <a:t>s</a:t>
            </a:r>
            <a:r>
              <a:rPr dirty="0" sz="1800" i="1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19140" y="5666613"/>
            <a:ext cx="1737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latin typeface="Calibri"/>
                <a:cs typeface="Calibri"/>
              </a:rPr>
              <a:t>Absolut</a:t>
            </a:r>
            <a:r>
              <a:rPr dirty="0" sz="1800" spc="-5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Converges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05493" y="1568665"/>
            <a:ext cx="5744639" cy="3408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Asst. </a:t>
            </a:r>
            <a:r>
              <a:rPr dirty="0"/>
              <a:t>lecturer Weaam </a:t>
            </a:r>
            <a:r>
              <a:rPr dirty="0" spc="-5"/>
              <a:t>T.</a:t>
            </a:r>
            <a:r>
              <a:rPr dirty="0" spc="-100"/>
              <a:t> </a:t>
            </a:r>
            <a:r>
              <a:rPr dirty="0"/>
              <a:t>Ali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abbasw</dc:creator>
  <dcterms:created xsi:type="dcterms:W3CDTF">2018-11-07T09:54:02Z</dcterms:created>
  <dcterms:modified xsi:type="dcterms:W3CDTF">2018-11-07T09:54:02Z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2018-11-07T00:00:00Z</vt:filetime>
  </property>
</Properties>
</file>